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90" r:id="rId3"/>
    <p:sldMasterId id="2147483705" r:id="rId4"/>
  </p:sldMasterIdLst>
  <p:sldIdLst>
    <p:sldId id="323" r:id="rId5"/>
    <p:sldId id="257" r:id="rId6"/>
    <p:sldId id="265" r:id="rId7"/>
    <p:sldId id="260" r:id="rId8"/>
    <p:sldId id="284" r:id="rId9"/>
    <p:sldId id="266" r:id="rId10"/>
    <p:sldId id="286" r:id="rId11"/>
    <p:sldId id="287" r:id="rId12"/>
    <p:sldId id="258" r:id="rId13"/>
    <p:sldId id="285" r:id="rId14"/>
    <p:sldId id="288" r:id="rId15"/>
    <p:sldId id="289" r:id="rId16"/>
    <p:sldId id="290" r:id="rId17"/>
    <p:sldId id="291" r:id="rId18"/>
    <p:sldId id="292" r:id="rId19"/>
    <p:sldId id="264" r:id="rId20"/>
    <p:sldId id="261" r:id="rId21"/>
    <p:sldId id="263" r:id="rId22"/>
    <p:sldId id="304" r:id="rId23"/>
    <p:sldId id="267" r:id="rId24"/>
    <p:sldId id="335" r:id="rId25"/>
    <p:sldId id="278" r:id="rId26"/>
    <p:sldId id="280" r:id="rId27"/>
    <p:sldId id="282" r:id="rId28"/>
    <p:sldId id="283" r:id="rId29"/>
    <p:sldId id="281" r:id="rId30"/>
    <p:sldId id="308" r:id="rId31"/>
    <p:sldId id="309" r:id="rId32"/>
    <p:sldId id="310" r:id="rId33"/>
    <p:sldId id="311" r:id="rId34"/>
    <p:sldId id="312" r:id="rId35"/>
    <p:sldId id="313" r:id="rId36"/>
    <p:sldId id="321" r:id="rId37"/>
    <p:sldId id="322" r:id="rId38"/>
    <p:sldId id="262" r:id="rId39"/>
    <p:sldId id="296" r:id="rId40"/>
    <p:sldId id="297" r:id="rId41"/>
    <p:sldId id="293" r:id="rId42"/>
    <p:sldId id="294" r:id="rId43"/>
    <p:sldId id="318" r:id="rId44"/>
    <p:sldId id="298" r:id="rId45"/>
    <p:sldId id="299" r:id="rId46"/>
    <p:sldId id="300" r:id="rId47"/>
    <p:sldId id="319" r:id="rId48"/>
    <p:sldId id="327" r:id="rId49"/>
    <p:sldId id="320" r:id="rId50"/>
    <p:sldId id="301" r:id="rId51"/>
    <p:sldId id="305" r:id="rId52"/>
    <p:sldId id="306" r:id="rId53"/>
    <p:sldId id="307" r:id="rId54"/>
    <p:sldId id="314" r:id="rId55"/>
    <p:sldId id="315" r:id="rId56"/>
    <p:sldId id="316" r:id="rId57"/>
    <p:sldId id="328" r:id="rId58"/>
    <p:sldId id="329" r:id="rId59"/>
    <p:sldId id="330" r:id="rId60"/>
    <p:sldId id="332" r:id="rId61"/>
    <p:sldId id="336" r:id="rId62"/>
    <p:sldId id="337" r:id="rId63"/>
    <p:sldId id="338" r:id="rId64"/>
    <p:sldId id="269" r:id="rId65"/>
    <p:sldId id="270" r:id="rId66"/>
    <p:sldId id="302" r:id="rId67"/>
    <p:sldId id="271" r:id="rId68"/>
    <p:sldId id="303" r:id="rId69"/>
    <p:sldId id="272" r:id="rId70"/>
    <p:sldId id="273" r:id="rId71"/>
    <p:sldId id="274" r:id="rId72"/>
    <p:sldId id="324" r:id="rId73"/>
    <p:sldId id="325" r:id="rId74"/>
    <p:sldId id="326" r:id="rId75"/>
    <p:sldId id="275" r:id="rId76"/>
    <p:sldId id="276" r:id="rId77"/>
    <p:sldId id="277" r:id="rId78"/>
    <p:sldId id="339" r:id="rId79"/>
    <p:sldId id="334" r:id="rId80"/>
    <p:sldId id="333" r:id="rId81"/>
    <p:sldId id="34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F0"/>
    <a:srgbClr val="BE2F2D"/>
    <a:srgbClr val="03823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/>
    <p:restoredTop sz="96327"/>
  </p:normalViewPr>
  <p:slideViewPr>
    <p:cSldViewPr snapToGrid="0">
      <p:cViewPr varScale="1">
        <p:scale>
          <a:sx n="129" d="100"/>
          <a:sy n="129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3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32F2F-A847-E545-9B91-A6BE840D0424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2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9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21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4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52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6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4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B2FDC-BAB7-B34B-ACD7-05EB77DF6B7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D9D60-22A9-B948-8778-1F1FD00BECD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22130-DDB9-2244-A12C-1DB0C5C7435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2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46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9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3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07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22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4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6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2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A3571-EE3E-C348-9034-AA54F091CAF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41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5ADDA-5901-1542-B41E-C99E3EE6848C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2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1BBA-8D0F-3D4E-8C67-29CFE6F2113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9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35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38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88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31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8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61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2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745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2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57D0B-86C3-624E-99D0-ECD81177B07E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1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1BC8C1-B8BB-3141-AFCE-D98F2712D15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22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4D608-23BF-8B47-8E0A-6CCB9F19A33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4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9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38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515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E7386-34E9-7D46-ADA4-1644E85D05A1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679DF-DC49-854D-B8E9-487E6078F56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5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81C06-E193-3041-BFBC-BC83947C0EF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3F0001"/>
          </a:solidFill>
          <a:ln>
            <a:solidFill>
              <a:srgbClr val="3F000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A40175F-AA93-F04F-B184-9005A7FC1DA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8260F"/>
          </a:solidFill>
          <a:ln>
            <a:solidFill>
              <a:srgbClr val="1826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A0B26"/>
          </a:solidFill>
          <a:ln>
            <a:solidFill>
              <a:srgbClr val="1A0B2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geforce/news/introducing-rtx-30-series-graphics-card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amper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nsor-core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DDR5_SDRAM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hopper-architecture-in-depth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leimao.github.io/blog/Proper-CUDA-Error-Checkin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F70-769D-A2D4-B08C-791F45D7E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NVIDIA GPUs and the CUDA Programming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2A2A-ABF0-D570-021B-2D2B75582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441/541</a:t>
            </a:r>
          </a:p>
          <a:p>
            <a:r>
              <a:rPr lang="en-US" dirty="0"/>
              <a:t>Winter 2023</a:t>
            </a:r>
          </a:p>
        </p:txBody>
      </p:sp>
    </p:spTree>
    <p:extLst>
      <p:ext uri="{BB962C8B-B14F-4D97-AF65-F5344CB8AC3E}">
        <p14:creationId xmlns:p14="http://schemas.microsoft.com/office/powerpoint/2010/main" val="395069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CUDA cores typically handle both int and float point operations,</a:t>
            </a:r>
          </a:p>
          <a:p>
            <a:endParaRPr lang="en-US" dirty="0"/>
          </a:p>
          <a:p>
            <a:r>
              <a:rPr lang="en-US" dirty="0"/>
              <a:t>Thread instructions are assigned to one CUDA core.</a:t>
            </a:r>
          </a:p>
          <a:p>
            <a:endParaRPr lang="en-US" dirty="0"/>
          </a:p>
          <a:p>
            <a:r>
              <a:rPr lang="en-US" dirty="0"/>
              <a:t>In other words, every thread occupies a single CUDA core.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F85DFD-4668-F933-1D0B-1304069EF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9572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4688D5-F4BC-16EE-E8E2-6F57A0D700AE}"/>
              </a:ext>
            </a:extLst>
          </p:cNvPr>
          <p:cNvSpPr txBox="1"/>
          <p:nvPr/>
        </p:nvSpPr>
        <p:spPr>
          <a:xfrm>
            <a:off x="7401892" y="4782844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766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parallelization!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NVIDIA GPUs typically have multiple SMs!</a:t>
            </a:r>
          </a:p>
          <a:p>
            <a:endParaRPr lang="en-US" dirty="0"/>
          </a:p>
          <a:p>
            <a:r>
              <a:rPr lang="en-US" dirty="0"/>
              <a:t>If you have 128 CUDA Cores per SM, and 8 SMs in one GPU, that’s 1024 CUDA Cores total.</a:t>
            </a:r>
          </a:p>
          <a:p>
            <a:endParaRPr lang="en-US" dirty="0"/>
          </a:p>
          <a:p>
            <a:r>
              <a:rPr lang="en-US" dirty="0"/>
              <a:t>1024 FPUs =&gt; 1024 FMAs per clock cycle!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BF8E8C-8987-1C64-E68A-B8832E6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477" y="1253331"/>
            <a:ext cx="489705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F34E-5F6F-EAE4-EF4E-C7996EFD257C}"/>
              </a:ext>
            </a:extLst>
          </p:cNvPr>
          <p:cNvSpPr txBox="1"/>
          <p:nvPr/>
        </p:nvSpPr>
        <p:spPr>
          <a:xfrm>
            <a:off x="7578223" y="5704060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6648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</p:spTree>
    <p:extLst>
      <p:ext uri="{BB962C8B-B14F-4D97-AF65-F5344CB8AC3E}">
        <p14:creationId xmlns:p14="http://schemas.microsoft.com/office/powerpoint/2010/main" val="37766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375361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C6EB3-7F9E-2CC6-0181-20E7F2334268}"/>
              </a:ext>
            </a:extLst>
          </p:cNvPr>
          <p:cNvSpPr txBox="1"/>
          <p:nvPr/>
        </p:nvSpPr>
        <p:spPr>
          <a:xfrm>
            <a:off x="4326926" y="5296237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What’s the architecture?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power requirement?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price?</a:t>
            </a:r>
          </a:p>
        </p:txBody>
      </p:sp>
    </p:spTree>
    <p:extLst>
      <p:ext uri="{BB962C8B-B14F-4D97-AF65-F5344CB8AC3E}">
        <p14:creationId xmlns:p14="http://schemas.microsoft.com/office/powerpoint/2010/main" val="40372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CCB7-71D8-7679-FC3C-0AAD3D2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cores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A9400-DBB7-51DE-5F11-8876B731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02" y="1561480"/>
            <a:ext cx="888459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F41F8-2D71-AB49-3B72-206133E76FDC}"/>
              </a:ext>
            </a:extLst>
          </p:cNvPr>
          <p:cNvSpPr txBox="1"/>
          <p:nvPr/>
        </p:nvSpPr>
        <p:spPr>
          <a:xfrm>
            <a:off x="5515552" y="5912818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122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6FAD0-1AFB-8751-315B-42AE37FC3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real-time ray traced renders at high resolution.</a:t>
            </a:r>
          </a:p>
          <a:p>
            <a:endParaRPr lang="en-US" dirty="0"/>
          </a:p>
          <a:p>
            <a:r>
              <a:rPr lang="en-US" dirty="0"/>
              <a:t>Bounding Volume Hierarchy (BVH), Ray-Triangle Intersection, and Denoising are all accelerated by RT cores.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C82C4-AA09-6369-67BD-8DCDB40287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5511"/>
            <a:ext cx="5181600" cy="29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36B99-72B5-21FD-43EA-D72624D8D3D0}"/>
              </a:ext>
            </a:extLst>
          </p:cNvPr>
          <p:cNvSpPr txBox="1"/>
          <p:nvPr/>
        </p:nvSpPr>
        <p:spPr>
          <a:xfrm>
            <a:off x="8182552" y="5457076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296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AI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2021, NVIDIA was reported to have an approximately 80% share of “AI processors.”</a:t>
            </a:r>
          </a:p>
          <a:p>
            <a:endParaRPr lang="en-US" dirty="0"/>
          </a:p>
          <a:p>
            <a:r>
              <a:rPr lang="en-US" dirty="0"/>
              <a:t>Tesla GPUs (category not the architecture) are designed for compute servers.</a:t>
            </a:r>
          </a:p>
          <a:p>
            <a:endParaRPr lang="en-US" dirty="0"/>
          </a:p>
          <a:p>
            <a:r>
              <a:rPr lang="en-US" dirty="0"/>
              <a:t>Typically 8 of those cards are packed into a single node, with </a:t>
            </a:r>
            <a:r>
              <a:rPr lang="en-US" dirty="0" err="1"/>
              <a:t>NVLink</a:t>
            </a:r>
            <a:r>
              <a:rPr lang="en-US" dirty="0"/>
              <a:t>-compatible CPUs that provide fast communication between the GPUs.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E462-1D0B-D049-952E-1DB534A6E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performing matrix multiply and accumulate (MMAs.)</a:t>
            </a:r>
          </a:p>
          <a:p>
            <a:endParaRPr lang="en-US" dirty="0"/>
          </a:p>
          <a:p>
            <a:r>
              <a:rPr lang="en-US" dirty="0"/>
              <a:t>Volta Tensor Cores perform 64 (4x4x4 matrix multiply and accumulate) FMAs per clock cycle.</a:t>
            </a:r>
          </a:p>
        </p:txBody>
      </p:sp>
      <p:pic>
        <p:nvPicPr>
          <p:cNvPr id="3076" name="Picture 4" descr="Volta Tensor Cores">
            <a:extLst>
              <a:ext uri="{FF2B5EF4-FFF2-40B4-BE49-F238E27FC236}">
                <a16:creationId xmlns:a16="http://schemas.microsoft.com/office/drawing/2014/main" id="{9CA7E5D9-327C-23B1-4315-E3C725F4E6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4295"/>
            <a:ext cx="5181600" cy="29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80AC0-0F6C-61D9-BC35-C6C36F916855}"/>
              </a:ext>
            </a:extLst>
          </p:cNvPr>
          <p:cNvSpPr txBox="1"/>
          <p:nvPr/>
        </p:nvSpPr>
        <p:spPr>
          <a:xfrm>
            <a:off x="8182552" y="545829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279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topic: how much that can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a year ago, a computer vision model (with ~ 30 M parameters) we were working on in our lab took 9 days to train on ~1.4M images on 8 A100 GPUs (the best server class card available.)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a month ago, we trained a slightly more complicated version of that same model in less than a day on the same hardware!</a:t>
            </a:r>
          </a:p>
        </p:txBody>
      </p:sp>
    </p:spTree>
    <p:extLst>
      <p:ext uri="{BB962C8B-B14F-4D97-AF65-F5344CB8AC3E}">
        <p14:creationId xmlns:p14="http://schemas.microsoft.com/office/powerpoint/2010/main" val="314018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6FEB56-FC3F-98F0-9472-93E0E5E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A3FBF-5D0F-8C76-93A2-0F75AFC9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NVIDIA GPUs and CUDA</a:t>
            </a:r>
          </a:p>
          <a:p>
            <a:r>
              <a:rPr lang="en-US" dirty="0"/>
              <a:t>Intro to the CUDA programming model</a:t>
            </a:r>
          </a:p>
          <a:p>
            <a:r>
              <a:rPr lang="en-US" dirty="0"/>
              <a:t>Setting up environment</a:t>
            </a:r>
          </a:p>
          <a:p>
            <a:r>
              <a:rPr lang="en-US" dirty="0"/>
              <a:t>Live coding a simple kernel</a:t>
            </a:r>
          </a:p>
          <a:p>
            <a:r>
              <a:rPr lang="en-US" dirty="0"/>
              <a:t>Project 3F</a:t>
            </a:r>
          </a:p>
        </p:txBody>
      </p:sp>
    </p:spTree>
    <p:extLst>
      <p:ext uri="{BB962C8B-B14F-4D97-AF65-F5344CB8AC3E}">
        <p14:creationId xmlns:p14="http://schemas.microsoft.com/office/powerpoint/2010/main" val="357140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E2F2D"/>
                </a:solidFill>
              </a:rPr>
              <a:t>Host: </a:t>
            </a:r>
            <a:r>
              <a:rPr lang="en-US" dirty="0"/>
              <a:t>Main processor (CPU)</a:t>
            </a:r>
          </a:p>
          <a:p>
            <a:pPr lvl="1"/>
            <a:r>
              <a:rPr lang="en-US" dirty="0"/>
              <a:t>Host code: CPU instructions (C++)</a:t>
            </a:r>
          </a:p>
          <a:p>
            <a:pPr lvl="1"/>
            <a:r>
              <a:rPr lang="en-US" dirty="0"/>
              <a:t>Host memory: main RAM.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Device: </a:t>
            </a:r>
            <a:r>
              <a:rPr lang="en-US" dirty="0"/>
              <a:t>CUDA-compatible device (GPU)</a:t>
            </a:r>
          </a:p>
          <a:p>
            <a:pPr lvl="1"/>
            <a:r>
              <a:rPr lang="en-US" dirty="0"/>
              <a:t>Device code: GPU instructions (CUDA or C++ compiled into CUDA instructions)</a:t>
            </a:r>
          </a:p>
          <a:p>
            <a:pPr lvl="1"/>
            <a:r>
              <a:rPr lang="en-US" dirty="0"/>
              <a:t>Device memory: GPU DRAM (</a:t>
            </a:r>
            <a:r>
              <a:rPr lang="en-US" dirty="0">
                <a:hlinkClick r:id="rId2"/>
              </a:rPr>
              <a:t>Dynamic RAM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7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off at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allocated.</a:t>
            </a:r>
          </a:p>
          <a:p>
            <a:r>
              <a:rPr lang="en-US" dirty="0"/>
              <a:t>Data is transferred from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code is run.</a:t>
            </a:r>
          </a:p>
          <a:p>
            <a:r>
              <a:rPr lang="en-US" dirty="0"/>
              <a:t>Outputs are transferred from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freed.</a:t>
            </a:r>
          </a:p>
        </p:txBody>
      </p:sp>
    </p:spTree>
    <p:extLst>
      <p:ext uri="{BB962C8B-B14F-4D97-AF65-F5344CB8AC3E}">
        <p14:creationId xmlns:p14="http://schemas.microsoft.com/office/powerpoint/2010/main" val="295026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Shader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program executes the shader program.</a:t>
            </a:r>
          </a:p>
          <a:p>
            <a:r>
              <a:rPr lang="en-US" dirty="0"/>
              <a:t>Shader programs are written in GLSL.</a:t>
            </a:r>
          </a:p>
          <a:p>
            <a:r>
              <a:rPr lang="en-US" dirty="0"/>
              <a:t>Each instance of a shader affects at most a single output pixel.</a:t>
            </a:r>
          </a:p>
        </p:txBody>
      </p:sp>
    </p:spTree>
    <p:extLst>
      <p:ext uri="{BB962C8B-B14F-4D97-AF65-F5344CB8AC3E}">
        <p14:creationId xmlns:p14="http://schemas.microsoft.com/office/powerpoint/2010/main" val="120836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Fragment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Fragment shader takes </a:t>
            </a:r>
          </a:p>
          <a:p>
            <a:pPr marL="0" indent="0">
              <a:buNone/>
            </a:pPr>
            <a:r>
              <a:rPr lang="en-US" dirty="0"/>
              <a:t>	color,</a:t>
            </a:r>
          </a:p>
          <a:p>
            <a:pPr marL="0" indent="0">
              <a:buNone/>
            </a:pPr>
            <a:r>
              <a:rPr lang="en-US" dirty="0"/>
              <a:t>	shading amount;</a:t>
            </a:r>
          </a:p>
          <a:p>
            <a:pPr marL="0" indent="0">
              <a:buNone/>
            </a:pPr>
            <a:r>
              <a:rPr lang="en-US" dirty="0"/>
              <a:t>and produced the final color.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doesn’t care where the pixel is! </a:t>
            </a:r>
          </a:p>
          <a:p>
            <a:r>
              <a:rPr lang="en-US" dirty="0"/>
              <a:t>Doesn’t need to know anything about the image.</a:t>
            </a:r>
          </a:p>
          <a:p>
            <a:r>
              <a:rPr lang="en-US" dirty="0"/>
              <a:t>This makes it highly parallelizable.</a:t>
            </a:r>
          </a:p>
        </p:txBody>
      </p:sp>
    </p:spTree>
    <p:extLst>
      <p:ext uri="{BB962C8B-B14F-4D97-AF65-F5344CB8AC3E}">
        <p14:creationId xmlns:p14="http://schemas.microsoft.com/office/powerpoint/2010/main" val="47908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Vertex Shader inputs:</a:t>
            </a:r>
          </a:p>
          <a:p>
            <a:pPr marL="0" indent="0">
              <a:buNone/>
            </a:pPr>
            <a:r>
              <a:rPr lang="en-US" dirty="0"/>
              <a:t>	Vertex: position, color, normal</a:t>
            </a:r>
          </a:p>
          <a:p>
            <a:pPr marL="0" indent="0">
              <a:buNone/>
            </a:pPr>
            <a:r>
              <a:rPr lang="en-US" dirty="0"/>
              <a:t>	Transformations,</a:t>
            </a:r>
          </a:p>
          <a:p>
            <a:pPr marL="0" indent="0">
              <a:buNone/>
            </a:pPr>
            <a:r>
              <a:rPr lang="en-US" dirty="0"/>
              <a:t>	Camera: position,</a:t>
            </a:r>
          </a:p>
          <a:p>
            <a:pPr marL="0" indent="0">
              <a:buNone/>
            </a:pPr>
            <a:r>
              <a:rPr lang="en-US" dirty="0"/>
              <a:t>	Light: direction, parameters;</a:t>
            </a:r>
          </a:p>
          <a:p>
            <a:pPr marL="0" indent="0">
              <a:buNone/>
            </a:pPr>
            <a:r>
              <a:rPr lang="en-US" dirty="0"/>
              <a:t>Outputs:</a:t>
            </a:r>
          </a:p>
          <a:p>
            <a:pPr marL="0" indent="0">
              <a:buNone/>
            </a:pPr>
            <a:r>
              <a:rPr lang="en-US" dirty="0"/>
              <a:t>	shading amount.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Again, highly parallelizable, since it’s independent of the rest of the vertices!</a:t>
            </a:r>
          </a:p>
        </p:txBody>
      </p:sp>
    </p:spTree>
    <p:extLst>
      <p:ext uri="{BB962C8B-B14F-4D97-AF65-F5344CB8AC3E}">
        <p14:creationId xmlns:p14="http://schemas.microsoft.com/office/powerpoint/2010/main" val="228430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</p:txBody>
      </p:sp>
    </p:spTree>
    <p:extLst>
      <p:ext uri="{BB962C8B-B14F-4D97-AF65-F5344CB8AC3E}">
        <p14:creationId xmlns:p14="http://schemas.microsoft.com/office/powerpoint/2010/main" val="10293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  <a:p>
            <a:r>
              <a:rPr lang="en-US" dirty="0"/>
              <a:t>Instructions are run by multiple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8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Transform coordinates from world space to camera space, given transformation matrix.</a:t>
            </a:r>
          </a:p>
          <a:p>
            <a:pPr marL="0" indent="0">
              <a:buNone/>
            </a:pPr>
            <a:r>
              <a:rPr lang="en-US" dirty="0"/>
              <a:t>In C++ you’d write: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transform(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points,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+= point[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1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But we want to parallelize as much as we can. </a:t>
            </a:r>
          </a:p>
          <a:p>
            <a:pPr marL="0" indent="0">
              <a:buNone/>
            </a:pPr>
            <a:r>
              <a:rPr lang="en-US" dirty="0"/>
              <a:t>We could have multiple threads, each responsible for a single point: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point,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+= point[k]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Unified Device Architecture (CUDA)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go a step farther and calculate one axis at a time!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We’re referencing by address.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really scalars, not vectors/arrays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instructions can be repeated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Every X/Y/Z value in every vertex is just multiplied by its corresponding transformation vector.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imagine if we had multiple “cores”, each assigned a specific coordinate in a specific point/vertex.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why aren’t we breaking the last for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aren’t we doing: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_k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972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Suppose you have 4 threads that update the same location</a:t>
            </a:r>
          </a:p>
          <a:p>
            <a:endParaRPr lang="en-US" dirty="0"/>
          </a:p>
          <a:p>
            <a:r>
              <a:rPr lang="en-US" dirty="0"/>
              <a:t>Some of the changes –will– be inevitably ignored.</a:t>
            </a:r>
          </a:p>
          <a:p>
            <a:endParaRPr lang="en-US" dirty="0"/>
          </a:p>
          <a:p>
            <a:r>
              <a:rPr lang="en-US" dirty="0"/>
              <a:t>This is often referred to as a race condition.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7E8BB-8459-F8CA-37AD-83A1F926AB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 vertex,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 =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v;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1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race conditions handled?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Reformulate</a:t>
            </a:r>
          </a:p>
          <a:p>
            <a:pPr lvl="1"/>
            <a:r>
              <a:rPr lang="en-US" dirty="0"/>
              <a:t>Not always possible, not always the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atomic operations</a:t>
            </a:r>
          </a:p>
          <a:p>
            <a:pPr lvl="1"/>
            <a:r>
              <a:rPr lang="en-US" dirty="0"/>
              <a:t>Not deterministic, usually slow (subject to algorithm)</a:t>
            </a:r>
          </a:p>
          <a:p>
            <a:endParaRPr lang="en-US" dirty="0"/>
          </a:p>
          <a:p>
            <a:r>
              <a:rPr lang="en-US" dirty="0"/>
              <a:t>Update sequentially</a:t>
            </a:r>
          </a:p>
          <a:p>
            <a:pPr lvl="1"/>
            <a:r>
              <a:rPr lang="en-US" dirty="0"/>
              <a:t>Applicable in very specific cases</a:t>
            </a:r>
          </a:p>
          <a:p>
            <a:pPr lvl="1"/>
            <a:endParaRPr lang="en-US" dirty="0"/>
          </a:p>
          <a:p>
            <a:r>
              <a:rPr lang="en-US" dirty="0"/>
              <a:t>Other techniques</a:t>
            </a:r>
          </a:p>
          <a:p>
            <a:pPr lvl="1"/>
            <a:r>
              <a:rPr lang="en-US" dirty="0"/>
              <a:t>There’s more than one way to either avoid a race condition or set up your threads in a way that you prevent them.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5DE7F-0C12-F994-CE70-0D23472706B0}"/>
              </a:ext>
            </a:extLst>
          </p:cNvPr>
          <p:cNvSpPr txBox="1"/>
          <p:nvPr/>
        </p:nvSpPr>
        <p:spPr>
          <a:xfrm>
            <a:off x="8014252" y="2882060"/>
            <a:ext cx="333954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You would use atomics in Project 3F to implement </a:t>
            </a:r>
            <a:r>
              <a:rPr lang="en-US" dirty="0" err="1"/>
              <a:t>z-buffer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 runs a stream of instructions assigned to a CUDA core.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03498D-60AA-2DB9-7081-3E1700BBEC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1638300"/>
            <a:ext cx="3225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8F4D-ACD6-1236-7614-CCF8DE5F4BEA}"/>
              </a:ext>
            </a:extLst>
          </p:cNvPr>
          <p:cNvSpPr txBox="1"/>
          <p:nvPr/>
        </p:nvSpPr>
        <p:spPr>
          <a:xfrm>
            <a:off x="8610622" y="5219700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888573-0C2A-74AD-6B15-F8CB04CA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480" y="365125"/>
            <a:ext cx="2743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2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4DF8A-CF5A-E55B-8A6E-CF9ABDFCA6E7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DE729AE-A581-A652-FCE6-7A5638C6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DE9B26-E49E-2425-23F2-B2B12636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F7C5DE-9603-A337-D6FE-2A87EE3E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F4F784-4E52-3BD9-C4F7-E133B231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A99833-4D6E-BD36-6B3D-92E8D637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538069-BCA2-DC66-C0B8-B0B19FEF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C14752-5091-0DF3-8767-EA6F0334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97E4EC-5AAB-EE20-A343-21F8A2B5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101E0D-3957-842A-5A98-EC3FE8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582A8E-974D-A62D-158B-CBE13072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893A68B-21CE-6CB9-A32E-B3E5097E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620F1-EECB-71A9-B449-F858C40A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4B79F9-7F7E-AB5D-8B5F-4B4798C9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7C8F7B5-2AFD-44FD-F722-E1557400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630B2CB-847A-5FFD-DFE2-C7FE317A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F822B7E-2177-2901-203E-7D7B451E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5DEB2D-E5C1-C7DA-7D22-BCA3D8D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08A6D21-4CCF-B805-FB4A-FBC12794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05424F-0A47-3D1A-AE23-C8A35A4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F69825F-D167-4EA8-BE1B-46B8C461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74D04D-DB7E-A618-E58C-12724E74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AF4F21B-EEF8-7228-8B3C-6653B39F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F6C815-D827-ED01-E93D-45FF69B7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D6F2F7-3A98-C6FE-D73C-75C4DE12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AA12B07-DDDC-5267-69DD-944C04F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6998006-EB04-F860-5C03-EEC5B77D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3CE185F-5FDE-F6E9-82B4-7E913A76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3A7DDEF-FF3B-9ED4-5A7D-E8F4757F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8561D2E-8D50-4C05-F4A6-2D1B4BB6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D5F41A4-93B0-82F9-69A8-25413FC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5FE468E-17EC-5E42-3F42-04E51C5D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013012-CBF0-5CED-7CBA-7DDCF86B8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1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Threads in a warp can synchronize (wait until all reach a certain instruction),</a:t>
            </a:r>
          </a:p>
          <a:p>
            <a:endParaRPr lang="en-US" dirty="0"/>
          </a:p>
          <a:p>
            <a:r>
              <a:rPr lang="en-US" dirty="0"/>
              <a:t>Threads in a warp can communicate (shared memory),</a:t>
            </a:r>
          </a:p>
          <a:p>
            <a:endParaRPr lang="en-US" dirty="0"/>
          </a:p>
          <a:p>
            <a:r>
              <a:rPr lang="en-US" dirty="0"/>
              <a:t>Thread-to-warp assignment is done through the dispatcher (programmers have no control over it.)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AFF3A9-0659-31E4-91A7-64CC7B330A06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2E4901-1B1B-8F07-6392-56F96A5E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19FB1-521B-AC9E-CED7-3CC6403E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4728A-EB95-45F2-6598-20CDCAFB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BA327-5E64-AC58-1E14-0C00543C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F9D7BC-AA15-633B-B6F5-8F120516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F5AA25-26DF-DF7D-C9BF-D9B30331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52ECB3-B3A5-F185-B993-7C9A5120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9B9B-D464-70F7-F706-27E34458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11C95D-3A5A-9D2E-4272-155CE7D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6A66CB-CCF6-BF19-3372-158EBB44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4A1833-1A31-8E24-6A7D-9A61A6BF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754298-D29C-3E61-3A39-C325D6B2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C2EFF-D4AE-CBC3-8610-679A1D29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243B71-76CC-651F-C864-2E45FCEC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8AF40B-E483-72D4-F50F-DFBF09C0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600EF6-CF79-000A-798B-DCEA0EC4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55A0E9-84ED-5D59-4C99-7A11CDB2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BFF28A-66DF-1E1D-C4D5-4BE8299A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9D0CED-34CE-479F-8FC5-8B3C94D0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09FFBA-39F4-98F6-3B3B-3525422A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25951F-03EA-DF31-9B64-46A991DD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21FBE1-0DF7-0503-18CF-AADC6760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4055F8-8A3D-80BF-693C-883F8327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36EE79-3AEE-7444-1D39-D171391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E93E47-5F5E-0F54-ABB8-C85F3D00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F7409D-F702-2277-CA62-F39E30A6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DCF797-41E0-2C50-842C-B693699A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66A05-46C8-3253-A1D1-3F525B62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EC1458-1EC3-7A10-9635-5B00D4FB1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5FFD71-3ADD-DD10-A6C7-B6DEE47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69ACFA-B3FF-A829-73BD-FE684879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F1739A2-7B98-5405-9C6B-1A833CB1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84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B2F1796-1FF7-8DDF-37E7-61862543D014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A976FF-AF81-1023-894A-1C8DBCC50250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CF4799A-144E-C9DC-17DA-87AA6E00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29F1EA-33D6-F2FB-B81D-CF0DFE0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0630FE0-CE29-EDB9-B75A-11A9C635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CDC483B-2F60-BBF3-31B9-6CF672D65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CBF68D9-17F4-3B62-1AA8-7686F036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7177C75-EBA5-3029-73E7-9EE55A64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90EDD28-3A41-D654-E386-EC01D42D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EB01635-A57B-48F6-E50D-D73359CB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3E2B2D0-9123-9C09-D019-E945009E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A7A2E94-D44B-BBA6-EE0F-D0F0E868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B1E76D2-F4EC-C829-2F8F-6C3410E0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39B015-F7C5-60CC-0AE4-17327E23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52E0F7-A3B7-CB98-9DB8-41C22EE1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7C66941-B3D1-B129-DFE5-22491C0CF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5AAA92-ADAE-F669-FDC5-822B2B7B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AF676CA-11C0-70FC-B83E-7319E71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816491C-0B62-6F1C-4C75-F7DAE353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27079C-345A-0CCC-9A7D-52419ABD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7A2E363-923E-6A5F-2FBD-5EEBE275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FFBC389-F47A-5DF3-6D92-69E1A365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B3BCFB-BD25-8669-D8E4-95A5CB2B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4589F15-2FA1-97B5-8881-D2D3D3DBE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B44C793-06B6-D041-D5BF-211C2E57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A773C1D-3DBC-0199-F19D-9054AB2A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B98496E-75DA-4219-FC10-94070AE5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C56DB7-A335-F6A0-213D-A93DDF97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D8F9EF9-3C1B-8636-D563-1E575D33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F95B24-FA79-2F0A-BA20-A58AF27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8F3E8B0-1877-FF08-074B-E5724E7F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8F532DD-761E-DE9A-C437-41604DE6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459FDA2-79AE-3725-A49E-AAE995D5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D3AB0BF-55D7-574D-0482-AF1F454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91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457261-1CE9-8727-56FC-C24358832249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A83F7-B75D-0B78-7CDD-BCC008C7C62D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472FF8-6F47-66E2-5E29-E370A274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00A120-68E0-5C95-C568-A55697A5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777CD-8692-FD29-829E-4E913C74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3489B-5C14-24FD-3AD9-9610660F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05666A-EB75-CF32-8C5D-58F1D610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F22565-BB3D-BFBD-BF76-8726AEAD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ED6710-6F87-8DDA-C7C9-4CCE27BD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3C82BA-D23B-4C3D-9DCF-53541B47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E37FD-6AAA-2140-B524-253E4D80D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8C4C91-8B91-21FA-40F8-956CD3FA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DC715B-8ED5-FDC0-5B9C-8CD6E529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B7BF9F-14F2-EA13-9C91-47FEF76D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47EEA-0C56-77E7-D378-98E518BE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B10BDE-88A8-BB49-3521-47C9F43C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C57DE-CCD7-BEE2-5562-892E9A9D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0756D7-3F26-65E1-4ACB-FD5ABE9C5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106767-DB4B-9C47-E557-77185D17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906044-53BA-164C-02CE-42A468CC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B920581-ECEF-5CB9-4F38-407A61BB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B01A48-2C60-C338-DC26-23E61D89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FA374B-3481-4824-E52F-E57E1373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4E585A3-E48E-61AA-F852-609F1163C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369CF2-A4F8-DAD1-C9A0-1324B81B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6C5FFE-0500-41E2-7378-6D48DC8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5BA7F1-B0DB-0E11-74D0-3E746413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B7CDD9-116A-4389-160F-92FD6A6A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ECA9D-0176-B40D-7A42-A74E1B84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0D2D8D-1FB3-18CD-4F34-33E3645A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C12942-383E-38C7-FE36-8B45034E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74BEEE-216C-BDC9-AE63-9C55C299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BD7AEC-BF3B-2117-7866-3B212FE9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0F0B38-4CBF-51A3-9D79-FDCE9991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7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from 1993-2006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Entered the market with their NV1 release in 1995,</a:t>
            </a:r>
          </a:p>
          <a:p>
            <a:pPr lvl="1"/>
            <a:r>
              <a:rPr lang="en-US" dirty="0"/>
              <a:t>First microprocessor to integrate GUI acceleration, video acceleration, and 3D rendering into a single chip.</a:t>
            </a:r>
          </a:p>
          <a:p>
            <a:pPr lvl="1"/>
            <a:r>
              <a:rPr lang="en-US" dirty="0"/>
              <a:t>Used in Diamond Edge 3D</a:t>
            </a:r>
          </a:p>
          <a:p>
            <a:pPr lvl="1"/>
            <a:r>
              <a:rPr lang="en-US" dirty="0"/>
              <a:t>Made it into desktops and Sega consoles.</a:t>
            </a:r>
          </a:p>
          <a:p>
            <a:r>
              <a:rPr lang="en-US" dirty="0"/>
              <a:t>Developed their own API and programming model (CUDA) in 2006,</a:t>
            </a:r>
          </a:p>
          <a:p>
            <a:r>
              <a:rPr lang="en-US" dirty="0"/>
              <a:t>CUDA reduced dependence on Direct3D/OpenGL,</a:t>
            </a:r>
          </a:p>
          <a:p>
            <a:r>
              <a:rPr lang="en-US" dirty="0"/>
              <a:t>Allowed for non-graphics programmers to write GPU code.</a:t>
            </a:r>
          </a:p>
          <a:p>
            <a:pPr lvl="1"/>
            <a:r>
              <a:rPr lang="en-US" dirty="0"/>
              <a:t>This was a key move towards general-purpose GPUs (GPGPUs).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64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  <a:p>
            <a:pPr lvl="1"/>
            <a:endParaRPr lang="en-US" dirty="0"/>
          </a:p>
          <a:p>
            <a:r>
              <a:rPr lang="en-US" dirty="0"/>
              <a:t>Maximum of 1024 threads per thread block.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EF3676-16A7-E41B-53EE-B1AD218BDBB3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B37F1D-B001-280F-6A31-1E404C2CB943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D490A-8FB7-2342-E813-1D89055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D78CEF-163E-7CA7-722E-7990A03E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605B7-0BD6-EE2F-6B0D-CF3708F7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164FDD-4D9B-05FA-FA4E-141DAB3AD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5544C7-FE9E-48FB-4684-B526425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908D2E-9889-B349-0DD2-F98C605D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5E9A60-F3B2-CA83-B5C5-A02C93D3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FE0979-E17C-DC9C-6C08-03FAB0A2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9E458D-27C0-6376-C166-E71E4182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D3AF51-D302-3839-5602-AA5D0356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50CACF-F663-E3C6-C9B0-EFD57965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9E6626-8C39-6D52-5A23-9861DDCF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B40926-0A5B-9830-292E-6C490C26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051916-8ED8-C603-AF38-B3939004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BE59AA-6A68-8C66-77F7-EB735C2F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37BF96-D188-B45A-AAC9-D651744A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3FF88D-D511-C642-31B1-98E4702A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9591E-9BA9-7294-B75F-6C8DF7D1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BD63D-8B81-D336-7F52-0F3430EC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1911CF-D1DC-7263-2CF4-AD1751CAB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DD114C-CAAA-43E1-C991-0ED07C8C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504785-06E1-40E0-1613-F91C72C6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0BAA8-5A40-43F2-F576-B66D9E2C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A31F1B9-F520-E550-1BDD-D92CE275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B7DC4E-BC2C-CB16-3350-076D335B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00C584-B411-6078-A555-10AC3533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A98E4F-5905-A9CD-3F60-0CECC52D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FABAD6-A1B1-39F1-6080-BD0E6962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85D7E-6085-AAE8-F5B0-5ECB43DA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9BD36C-376A-99CA-6467-78CF4B83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5AC55A-D8D2-5B89-3683-7E6239D7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6D9128-6ABF-DB4C-53FA-8B46B61F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99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Well;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</p:txBody>
      </p:sp>
    </p:spTree>
    <p:extLst>
      <p:ext uri="{BB962C8B-B14F-4D97-AF65-F5344CB8AC3E}">
        <p14:creationId xmlns:p14="http://schemas.microsoft.com/office/powerpoint/2010/main" val="1724930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Well,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  <a:p>
            <a:endParaRPr lang="en-US" dirty="0"/>
          </a:p>
          <a:p>
            <a:r>
              <a:rPr lang="en-US" dirty="0"/>
              <a:t>Because shared memory is on-chip, it’s noticeably faster (in optimal scenarios, roughly 100x compared to </a:t>
            </a:r>
            <a:r>
              <a:rPr lang="en-US" dirty="0" err="1"/>
              <a:t>uncached</a:t>
            </a:r>
            <a:r>
              <a:rPr lang="en-US" dirty="0"/>
              <a:t> global memory reads.)</a:t>
            </a:r>
          </a:p>
          <a:p>
            <a:endParaRPr lang="en-US" dirty="0"/>
          </a:p>
          <a:p>
            <a:r>
              <a:rPr lang="en-US" dirty="0"/>
              <a:t>As a result you’d want to read once, store in shared memory, operate, and write once.</a:t>
            </a:r>
          </a:p>
        </p:txBody>
      </p:sp>
    </p:spTree>
    <p:extLst>
      <p:ext uri="{BB962C8B-B14F-4D97-AF65-F5344CB8AC3E}">
        <p14:creationId xmlns:p14="http://schemas.microsoft.com/office/powerpoint/2010/main" val="89373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grid is the set of all thread blocks associated with a kernel launch.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B31C5-5064-CB20-94F4-BF20B7078D3C}"/>
              </a:ext>
            </a:extLst>
          </p:cNvPr>
          <p:cNvGrpSpPr/>
          <p:nvPr/>
        </p:nvGrpSpPr>
        <p:grpSpPr>
          <a:xfrm>
            <a:off x="6478318" y="3667539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95084-7D85-C5B2-77C5-81E03F0068F6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5984E-45C6-EA2B-0892-FEDB906C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0FE27-29B4-E30B-EBE5-A7A42361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270FCF-6C4F-99CF-5F8A-730D2047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0321EF-B709-3CD0-3525-E06B83C3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3EA205-F1B3-DA10-1861-163A4A85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C337D8-DE82-B25F-7C9C-13D02FD3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B8429C-37A3-9DFA-4041-A112D03DA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1400A-48DB-C446-185A-5ED97943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BDDE6-8F69-1840-5612-72AC15F1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458797-3121-43AD-B2C5-693C3885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7DE9C8-6FEA-CB6F-9A16-87941002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3127B3-1044-1BF3-A263-12D4E700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3207CE-1C68-D25C-847F-2E13C033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EEFB99-E454-08E1-B1DD-7996F17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30E6B-6335-3A2F-679D-37CACE9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6D1074-7E81-CFAF-17F7-971DB8BB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55C980-B708-97CA-4C60-1799A839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89EBBC-8534-656E-0F47-8E7B4530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E02B35-0868-7CC3-41E2-89B5A1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293B7A-4FD4-C7EF-42C6-4978D067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4706C6-AB87-BDDD-875C-1FB9568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272D35-3885-3F7B-8463-F7090925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FA9CC31-E9F0-09C8-3D4B-C8B246E5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E5DB70-0659-7C99-F19E-FBCEB12A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7602F1-ED6E-786D-4444-7E875DDF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7804A84-1A76-3BC9-E3FE-6EB590B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2AF4F0-0896-7311-99C4-4EE11162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DD6405-2792-B43F-765B-86D43845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553247-1CD0-929D-A791-00F810FC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9E2B39-061B-1244-87C2-A767A3D0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933461-86D2-C0A2-3CA7-B27DC6A7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6DCB30-8DDA-71BC-AE25-E7D5FE06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F8C290-BA7A-E4FF-F5D1-829AC6A7F85F}"/>
              </a:ext>
            </a:extLst>
          </p:cNvPr>
          <p:cNvGrpSpPr/>
          <p:nvPr/>
        </p:nvGrpSpPr>
        <p:grpSpPr>
          <a:xfrm>
            <a:off x="6478318" y="4770907"/>
            <a:ext cx="4758329" cy="1005840"/>
            <a:chOff x="721047" y="3647661"/>
            <a:chExt cx="4758329" cy="1005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329501-F251-E1F2-D0A0-903C42998714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82CE85-B8E0-FB84-D3BC-D097CC56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F73C2F-E0F7-6AB5-47EC-93BE3971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3BADE6-D390-A460-1959-1449DA95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3B18EA-72CB-41CF-5BA8-10799343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D21880-EB07-77CE-7896-F2F247A0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B5CBBE-A573-639F-26C0-2AEBD2E82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1952F0E-C338-E141-996A-939F8EC8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702AFE1-5E3A-D8BC-EEF2-AE1FED6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8AAB34-0275-7324-9FD7-D4A305A0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E16E9E3-7DFC-D61E-24B1-E89B64F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365AF3-18FA-C90C-30CE-3E46131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7135E0-BC9A-37A8-F5D9-6832378A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157A4A2-13DD-3974-3B64-81AF5BB0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82BCE5-6559-A599-3C0E-4BDDF1F2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367182-F859-4C9F-9C4D-300A7C87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A8E7624-E407-4D0A-0267-EE414FDE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3668CC-82CA-5A79-2502-7EBC8C87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5085AF-4852-79B0-14EB-83D1CD4A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1D58E2-5350-AD58-75FC-1DE91A5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53D58C-A7B5-6D8A-0D63-241851D8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ECCAC9C-0055-A9AE-263B-1D313E97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867ACFE-8AF4-ED86-7816-36149313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6D182E-637C-DB9E-64D5-1456F05D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2F0B92-1C1B-C29A-9683-F6FC8B3D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C9D8A94-809D-D880-9499-6E91D23A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708731E-6140-3BDC-13D2-60269A6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800E41-F9EC-0835-F24E-76F3026D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49E972-09A0-DEC0-D130-DD91F3CD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885AD95-53A6-A31C-36FA-8172FEBD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477480-F469-0DA5-DBC6-97442EE7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BA71BF-0310-AE8F-43E7-46CF2545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FB5364-9083-48A2-CFAE-0BE1E91E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F7D61-99E8-59DF-C5CC-CAC9FEDFC84D}"/>
              </a:ext>
            </a:extLst>
          </p:cNvPr>
          <p:cNvGrpSpPr/>
          <p:nvPr/>
        </p:nvGrpSpPr>
        <p:grpSpPr>
          <a:xfrm>
            <a:off x="1641405" y="3667539"/>
            <a:ext cx="4758329" cy="1005840"/>
            <a:chOff x="721047" y="3647661"/>
            <a:chExt cx="4758329" cy="10058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96D1DB-45EF-E248-E52C-3C8E2360CA98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98D9C29-F68B-C727-2459-7C319A03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BAFC66B-245C-A14C-F901-3BDB3D6A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DABC58-98DD-4409-1B68-1D112B47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66B6CC2-5079-5362-B437-52FC077F4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E5C54A5-0AD8-03C6-F1E6-E284D5A51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9B3A637-BBC6-7A8C-A96F-387F88B6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051A724-6BCC-A9A8-4499-B13C5BA8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8D27F9D-98BB-AD4C-95EB-57D6A7A2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908B03-48C0-1391-B2E9-0296C543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50057AA-1239-74C1-C5EA-ADDD1A86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118666C-7CB3-6D0C-3976-A9CED6A8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2D864E3-780E-3548-9E11-0617D2B2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4495D0-6297-1C6D-75E6-6548A1DC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865D90C-1360-1362-1EA4-748C093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432EBEA-1CB4-AB58-7418-522A0923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D9B73D9-9981-B155-9525-5B593A97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40C47D1-2589-5C57-1D02-9A5E47FA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46C0032-09AD-5A7E-F8E5-3814E461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746DC2-6985-D3E1-D212-A626A602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6220E8-F53B-554D-A807-8C882927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F7DA670-64F2-7AC4-F896-8B09E01C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EE435EE-BE03-5738-2887-688976A0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7F165F8-85CE-B7E4-83B1-4362DD90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B0D488-4E1B-8F55-5DBC-FF13CEF0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58DEB4E-467B-B73F-1F07-2A39FB51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44B8D18-B568-5D95-E329-71A9E622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63DE795-A887-0475-3ACC-BE18F862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1BA6533-748C-A5C6-AC5E-CB7887C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1B19D05-3611-FFE0-CC2C-C066F666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F867F63-26A8-CCAF-F0AB-A8C002A9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8447D38-8CBE-A167-4F05-13563B2E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C68A08E-3D09-3C78-0D99-5F12F3B9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E7A23F-09C7-460A-3179-1C42F89BA077}"/>
              </a:ext>
            </a:extLst>
          </p:cNvPr>
          <p:cNvGrpSpPr/>
          <p:nvPr/>
        </p:nvGrpSpPr>
        <p:grpSpPr>
          <a:xfrm>
            <a:off x="1641404" y="4766269"/>
            <a:ext cx="4758329" cy="1005840"/>
            <a:chOff x="721047" y="3647661"/>
            <a:chExt cx="4758329" cy="100584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0360B7D-6FCF-FC5D-98C5-D83493B599DE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707210F-62B7-2AA5-7B1F-F75551C0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C3E1C4-4794-E16E-9B92-D5C657FB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C472B8E-F713-36FE-DA36-4A114ADF0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F231FF5-CB7C-F3D4-C2F4-F3C2FC9E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A4C4977-7433-3DE5-9FE6-77096226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AC832B2-FBFA-B26C-3B84-F43FD4F4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6D336AA-988A-44FB-F7CA-9858EE45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CAEFD82-2138-2A76-FC7C-5AFD31D8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4A5BB20-4117-27ED-B6E4-6A339C20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360D78A-152B-0EB4-3385-253D54F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839F68-08EC-BAFB-5F29-1C42935D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7636E5-335D-6029-8471-3E6C5CF1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919139-5EAC-EB85-DF53-57BF69F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36A9E7-52B1-8551-68BA-AEBEC317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D53C8C-BAB9-8420-9645-B3D0988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CE5D84-CE4C-2562-A6FE-F9BE0F17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A615424-CB81-9D3C-971F-1F2B6EC1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1D44257-2740-DC43-8521-54D7C83B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737DA28-FE60-F92C-5417-847289A8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B7AFA3A-F82D-AA1F-E77D-586F5D95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ECD5F5C-F075-49FE-8FFB-DF2FB0B2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25D4C60-D4FC-7230-2A6F-761DBD43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6D16BA-30B1-E1FD-978F-5A6BBCB0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E9A8F9-9E5C-AEBA-F1C4-1A339F1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307559B-639B-A009-5D1D-6EB7D4B7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0453092-E8C6-D76B-003A-7CB362737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6889B4A-EF35-39D4-263D-D39F77C5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26D35CD-335F-1BA6-9E36-8269D2D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C77D75B-C9F3-F7FE-0F8A-A57860B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002F7E-DFE3-E735-D299-896760BE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26FE9FC-019A-C87E-687E-E916658B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C3E995D-F8A8-2C33-5AF0-55148B04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520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8236-7C42-A632-A184-83CBEA3E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</a:t>
            </a:r>
            <a:r>
              <a:rPr lang="en-US" dirty="0">
                <a:solidFill>
                  <a:srgbClr val="FF0000"/>
                </a:solidFill>
              </a:rPr>
              <a:t>(New in the Hopper architecture)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A669C-A40D-2CB4-B790-5D016B5E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138" y="3429000"/>
            <a:ext cx="10515600" cy="1105830"/>
          </a:xfrm>
        </p:spPr>
        <p:txBody>
          <a:bodyPr/>
          <a:lstStyle/>
          <a:p>
            <a:r>
              <a:rPr lang="en-US" dirty="0" err="1"/>
              <a:t>Threadblock</a:t>
            </a:r>
            <a:r>
              <a:rPr lang="en-US" dirty="0"/>
              <a:t>-to-</a:t>
            </a:r>
            <a:r>
              <a:rPr lang="en-US" dirty="0" err="1"/>
              <a:t>threadblock</a:t>
            </a:r>
            <a:r>
              <a:rPr lang="en-US" dirty="0"/>
              <a:t> communication (SM-to-SM.)</a:t>
            </a:r>
          </a:p>
          <a:p>
            <a:r>
              <a:rPr lang="en-US" dirty="0"/>
              <a:t>Thread block clusters are introduced in CUDA v12 (GTC 2022)</a:t>
            </a:r>
          </a:p>
        </p:txBody>
      </p:sp>
      <p:pic>
        <p:nvPicPr>
          <p:cNvPr id="1028" name="Picture 4" descr="NVIDIA H100 GPU Thread Block Clusters and Grids that include Thread Block Clusters compared to Grids of Thread Blocks">
            <a:extLst>
              <a:ext uri="{FF2B5EF4-FFF2-40B4-BE49-F238E27FC236}">
                <a16:creationId xmlns:a16="http://schemas.microsoft.com/office/drawing/2014/main" id="{990035F3-1A56-C52E-2C49-7C9D5AEF22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37" y="1470955"/>
            <a:ext cx="6640323" cy="19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CF3D-6148-E94A-3BAE-EB9D9B6C7857}"/>
              </a:ext>
            </a:extLst>
          </p:cNvPr>
          <p:cNvSpPr txBox="1"/>
          <p:nvPr/>
        </p:nvSpPr>
        <p:spPr>
          <a:xfrm>
            <a:off x="4965720" y="605076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1030" name="Picture 6" descr="NVIDIA A100 GPU vs H100 GPU Thread Block data exchange differences. H100 includes a direct SM-to-SM network in a Cluster.">
            <a:extLst>
              <a:ext uri="{FF2B5EF4-FFF2-40B4-BE49-F238E27FC236}">
                <a16:creationId xmlns:a16="http://schemas.microsoft.com/office/drawing/2014/main" id="{C93924B5-32CA-8C13-CA1A-B3D3BD3E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8" y="4326788"/>
            <a:ext cx="793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AEE59-4A8E-FAD2-81EA-1E150F7445B3}"/>
              </a:ext>
            </a:extLst>
          </p:cNvPr>
          <p:cNvSpPr txBox="1"/>
          <p:nvPr/>
        </p:nvSpPr>
        <p:spPr>
          <a:xfrm>
            <a:off x="4965719" y="128231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233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D513-6AF9-5C4A-C508-50DD3C0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FF694-AAAE-82A7-EF0A-B81CC5AB9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Register file feeds directly into CUDA cores.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Shared memory</a:t>
            </a:r>
            <a:r>
              <a:rPr lang="en-US" dirty="0"/>
              <a:t> can be written to / read from directly.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L1 cache</a:t>
            </a:r>
            <a:r>
              <a:rPr lang="en-US" dirty="0"/>
              <a:t> may cache global memory reads and/or serve as overflow memory for registers.</a:t>
            </a:r>
          </a:p>
          <a:p>
            <a:pPr marL="0" indent="0">
              <a:buNone/>
            </a:pPr>
            <a:r>
              <a:rPr lang="en-US" dirty="0">
                <a:solidFill>
                  <a:srgbClr val="02B0F0"/>
                </a:solidFill>
              </a:rPr>
              <a:t>Constant cache (read only)</a:t>
            </a:r>
            <a:r>
              <a:rPr lang="en-US" dirty="0"/>
              <a:t> holds constants broadcast to all threads.</a:t>
            </a:r>
            <a:endParaRPr lang="en-US" dirty="0">
              <a:solidFill>
                <a:srgbClr val="02B0F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12A52-DC52-682B-50DD-BFEF658BD8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760695" cy="35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B8950-2D05-AB9E-4DD4-1903A13E5694}"/>
              </a:ext>
            </a:extLst>
          </p:cNvPr>
          <p:cNvSpPr txBox="1"/>
          <p:nvPr/>
        </p:nvSpPr>
        <p:spPr>
          <a:xfrm>
            <a:off x="7846069" y="5337344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9176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kernel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from global memory, store in shared memory</a:t>
            </a:r>
          </a:p>
          <a:p>
            <a:endParaRPr lang="en-US" dirty="0"/>
          </a:p>
          <a:p>
            <a:r>
              <a:rPr lang="en-US" dirty="0"/>
              <a:t>Synchronize</a:t>
            </a:r>
          </a:p>
          <a:p>
            <a:endParaRPr lang="en-US" dirty="0"/>
          </a:p>
          <a:p>
            <a:r>
              <a:rPr lang="en-US" dirty="0"/>
              <a:t>Main loop (compute output(s))</a:t>
            </a:r>
          </a:p>
          <a:p>
            <a:endParaRPr lang="en-US" dirty="0"/>
          </a:p>
          <a:p>
            <a:r>
              <a:rPr lang="en-US" dirty="0"/>
              <a:t>(Sometimes) Synchronize</a:t>
            </a:r>
          </a:p>
          <a:p>
            <a:endParaRPr lang="en-US" dirty="0"/>
          </a:p>
          <a:p>
            <a:r>
              <a:rPr lang="en-US" dirty="0"/>
              <a:t>Update output in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138368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kernels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be as straightforward or complicated as you’d like.</a:t>
            </a:r>
          </a:p>
          <a:p>
            <a:endParaRPr lang="en-US" dirty="0"/>
          </a:p>
          <a:p>
            <a:r>
              <a:rPr lang="en-US" dirty="0"/>
              <a:t>Kernels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</a:t>
            </a:r>
            <a:r>
              <a:rPr lang="en-US" dirty="0"/>
              <a:t> decorator.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mykernel()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32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device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Device functions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</a:t>
            </a:r>
            <a:r>
              <a:rPr lang="en-US" dirty="0"/>
              <a:t> decorator.</a:t>
            </a:r>
          </a:p>
          <a:p>
            <a:endParaRPr lang="en-US" dirty="0"/>
          </a:p>
          <a:p>
            <a:r>
              <a:rPr lang="en-US" dirty="0"/>
              <a:t>The difference between kernels and other device functions is that kernels are the “main” program (they can be configured…)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CUDA: One of the first APIs enabling GPGPUs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Routines such as matrix multiplication, fast Fourier transforms, and decryption algorithms were quickly implemented.</a:t>
            </a:r>
          </a:p>
          <a:p>
            <a:endParaRPr lang="en-US" dirty="0"/>
          </a:p>
          <a:p>
            <a:r>
              <a:rPr lang="en-US" dirty="0"/>
              <a:t>The very fist CUDA toolkit came with </a:t>
            </a:r>
            <a:r>
              <a:rPr lang="en-US" dirty="0" err="1"/>
              <a:t>cuBLAS</a:t>
            </a:r>
            <a:r>
              <a:rPr lang="en-US" dirty="0"/>
              <a:t>: the equivalent of BLAS for CUDA.</a:t>
            </a:r>
          </a:p>
          <a:p>
            <a:pPr lvl="1"/>
            <a:r>
              <a:rPr lang="en-US" dirty="0"/>
              <a:t>Basic Linear Algebra Subroutines (BLAS) is a spec used in most libraries with linear algebra operations (LAPACK, Mathematica, MATLAB, NumPy, R).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1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6E95-4D1B-3644-4539-8173BCEC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BD3B-3855-060E-65E9-1D3ACC565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Kernels require resources, such as: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Number of thread blocks (grid size)</a:t>
            </a:r>
          </a:p>
          <a:p>
            <a:r>
              <a:rPr lang="en-US" sz="2400" dirty="0"/>
              <a:t>Number for threads per block (block size)</a:t>
            </a:r>
          </a:p>
          <a:p>
            <a:r>
              <a:rPr lang="en-US" sz="2400" dirty="0"/>
              <a:t>Shared memory size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other properties, such as:</a:t>
            </a:r>
          </a:p>
          <a:p>
            <a:r>
              <a:rPr lang="en-US" sz="2400" dirty="0"/>
              <a:t>CUDA stream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A17BC9-661E-6A7B-090B-A06070988B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13367"/>
            <a:ext cx="5181600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0563A-5F2A-622C-1E63-8BC07387900C}"/>
              </a:ext>
            </a:extLst>
          </p:cNvPr>
          <p:cNvSpPr txBox="1"/>
          <p:nvPr/>
        </p:nvSpPr>
        <p:spPr>
          <a:xfrm>
            <a:off x="7632724" y="5244632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242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problem size N (size of your output):</a:t>
            </a:r>
          </a:p>
          <a:p>
            <a:endParaRPr lang="en-US" dirty="0"/>
          </a:p>
          <a:p>
            <a:r>
              <a:rPr lang="en-US" dirty="0"/>
              <a:t>Launch your kernel with N thread blocks, each with 1 thread.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Occupies min(S, N) SMs (total S)</a:t>
            </a:r>
          </a:p>
          <a:p>
            <a:r>
              <a:rPr lang="en-US" dirty="0"/>
              <a:t>Each only with a single thread (of 1024 max)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4384E-0C69-CBEA-6CF8-6D2F4FEEF152}"/>
              </a:ext>
            </a:extLst>
          </p:cNvPr>
          <p:cNvGrpSpPr/>
          <p:nvPr/>
        </p:nvGrpSpPr>
        <p:grpSpPr>
          <a:xfrm>
            <a:off x="7682951" y="4605130"/>
            <a:ext cx="377190" cy="1005840"/>
            <a:chOff x="8090455" y="490330"/>
            <a:chExt cx="377190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02151-5DAE-0B99-64F3-F5B9DA80FE76}"/>
              </a:ext>
            </a:extLst>
          </p:cNvPr>
          <p:cNvGrpSpPr/>
          <p:nvPr/>
        </p:nvGrpSpPr>
        <p:grpSpPr>
          <a:xfrm>
            <a:off x="8282612" y="4605130"/>
            <a:ext cx="377190" cy="1005840"/>
            <a:chOff x="8090455" y="490330"/>
            <a:chExt cx="377190" cy="1005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65EB6-2836-AE7F-C6FC-9C4B8478B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37D04B-79BE-A9C8-07A7-B146DA20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11BAA-0B25-A85A-CC49-9D7584F6D757}"/>
              </a:ext>
            </a:extLst>
          </p:cNvPr>
          <p:cNvGrpSpPr/>
          <p:nvPr/>
        </p:nvGrpSpPr>
        <p:grpSpPr>
          <a:xfrm>
            <a:off x="8882273" y="4605130"/>
            <a:ext cx="377190" cy="1005840"/>
            <a:chOff x="8090455" y="490330"/>
            <a:chExt cx="377190" cy="10058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BB76D-4F42-B916-C976-89BC2EC95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3D7ABC-1A7F-E52F-C756-5F9B618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3E2C9-C27F-F88E-33BE-67F8305790AD}"/>
              </a:ext>
            </a:extLst>
          </p:cNvPr>
          <p:cNvGrpSpPr/>
          <p:nvPr/>
        </p:nvGrpSpPr>
        <p:grpSpPr>
          <a:xfrm>
            <a:off x="9481934" y="4605130"/>
            <a:ext cx="377190" cy="1005840"/>
            <a:chOff x="8090455" y="490330"/>
            <a:chExt cx="377190" cy="10058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42EE1-2283-3F11-F4C4-CD50F93D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BCC197-5B1E-46C0-23D8-1B22E426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178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“Go-to”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problem size N (size of your output):</a:t>
                </a:r>
              </a:p>
              <a:p>
                <a:r>
                  <a:rPr lang="en-US" dirty="0"/>
                  <a:t>Launch your kernel with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thread blocks, </a:t>
                </a:r>
              </a:p>
              <a:p>
                <a:r>
                  <a:rPr lang="en-US" dirty="0"/>
                  <a:t>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threads.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usually a power of 2 (you’ll see a lot of 128s, 256s, maybe 512s.)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3198" r="-2934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Occupies min(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SMs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Each only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threads</a:t>
                </a:r>
              </a:p>
              <a:p>
                <a:endParaRPr lang="en-US" dirty="0"/>
              </a:p>
              <a:p>
                <a:r>
                  <a:rPr lang="en-US" dirty="0"/>
                  <a:t>(Up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extra threads)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6CCA2D-6419-5133-9366-B851600BE9DE}"/>
              </a:ext>
            </a:extLst>
          </p:cNvPr>
          <p:cNvGrpSpPr/>
          <p:nvPr/>
        </p:nvGrpSpPr>
        <p:grpSpPr>
          <a:xfrm>
            <a:off x="7523834" y="4599229"/>
            <a:ext cx="1499616" cy="1005840"/>
            <a:chOff x="7682951" y="4605130"/>
            <a:chExt cx="149961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16D58-E159-8D46-26CD-2E3BD20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D614A1-06D9-6499-983F-531E0174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3F665C-F3A7-705D-D743-8B3150DC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0839F-ABFE-49F5-3625-23D8D1D076C9}"/>
              </a:ext>
            </a:extLst>
          </p:cNvPr>
          <p:cNvGrpSpPr/>
          <p:nvPr/>
        </p:nvGrpSpPr>
        <p:grpSpPr>
          <a:xfrm>
            <a:off x="9175850" y="4599229"/>
            <a:ext cx="1499616" cy="1005840"/>
            <a:chOff x="7682951" y="4605130"/>
            <a:chExt cx="1499616" cy="1005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764C74-3918-DF24-26FE-C935FFE933E4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C84F2F-8121-96C1-62BB-1AD820D0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5121DA-D85F-3CDB-D611-A6FC4E45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11C397-DB82-F8A9-F4CF-8119CE74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65A1AD-334C-14DC-1BB5-BA7E280E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649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554-F9B7-E008-F6F7-089E98C5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always do the 1024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BF3-FE4E-0CD0-BA74-C8CE5974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 limit</a:t>
            </a:r>
          </a:p>
          <a:p>
            <a:pPr lvl="1"/>
            <a:r>
              <a:rPr lang="en-US" dirty="0"/>
              <a:t>There’s only 48KB memory available per SM</a:t>
            </a:r>
          </a:p>
          <a:p>
            <a:r>
              <a:rPr lang="en-US" dirty="0"/>
              <a:t>Register limit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Basically any limit in resources.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launch our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launch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dirty="0"/>
              <a:t> with 2 blocks of 4 threads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&lt;&lt;&lt;2, 4&gt;&gt;&gt;();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14615-3B3A-6154-F354-EEEC9485B4EE}"/>
              </a:ext>
            </a:extLst>
          </p:cNvPr>
          <p:cNvGrpSpPr/>
          <p:nvPr/>
        </p:nvGrpSpPr>
        <p:grpSpPr>
          <a:xfrm>
            <a:off x="7036816" y="3505890"/>
            <a:ext cx="1499616" cy="1005840"/>
            <a:chOff x="7682951" y="4605130"/>
            <a:chExt cx="1499616" cy="10058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F527B-8B04-1128-5FD9-6C171F6F7B38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62B60C-5DA3-12AC-6294-809FCDE3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F31448-2248-1F8C-A301-08F553AA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DE3246-A2FC-61E5-AE44-C826A794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F81C2E-6B18-23FF-1C05-09092BB6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63218-76F9-40DD-BA0A-EF3CBB0BBA1F}"/>
              </a:ext>
            </a:extLst>
          </p:cNvPr>
          <p:cNvGrpSpPr/>
          <p:nvPr/>
        </p:nvGrpSpPr>
        <p:grpSpPr>
          <a:xfrm>
            <a:off x="8688832" y="3505890"/>
            <a:ext cx="1499616" cy="1005840"/>
            <a:chOff x="7682951" y="4605130"/>
            <a:chExt cx="1499616" cy="10058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9F8DEC-27FA-91F1-3046-CA385A5E3213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F40655-21E6-0853-51DD-3F8DCC701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51112E-8711-83AB-C782-4F3CBFF3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46C66B-1D36-0424-3394-9B2E98C8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91D9D2-F3AC-EB36-6A83-E48F35816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84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how you launch every kernel.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KernelName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&lt;&lt;&lt;BLOCKS,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&gt;&gt;&gt;(ARGUMENTS);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going to worry about shared memory and stream in this lecture.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if you’re interested, do let me know.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4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other cool thing about 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have print statements and assertions!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3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from block %d, thread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Kernels are run asynchronously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that follow the kernel launch.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force it to wait until the kernel launch finishes: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2. CUDA errors do not interrupt host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manually check if there were errors: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cudaError_t</a:t>
            </a:r>
            <a:r>
              <a:rPr lang="en-US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cudaGetLastError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cudaGetErrorString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(result));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7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2. CUDA errors do not interrupt host process.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Or just use this function from </a:t>
            </a:r>
            <a:r>
              <a:rPr lang="en-US" sz="2600" dirty="0">
                <a:hlinkClick r:id="rId2"/>
              </a:rPr>
              <a:t>Lei Mao’s blog</a:t>
            </a:r>
            <a:r>
              <a:rPr lang="en-US" sz="2600" dirty="0"/>
              <a:t> (included in the 3F starter code):</a:t>
            </a:r>
          </a:p>
          <a:p>
            <a:pPr marL="0" indent="0">
              <a:buNone/>
            </a:pP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CHECK_LAST_CUDA_ERROR();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1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an extension to C/C++,</a:t>
            </a:r>
          </a:p>
          <a:p>
            <a:pPr lvl="1"/>
            <a:r>
              <a:rPr lang="en-US" dirty="0"/>
              <a:t>Similar to how we did OpenGL projects in C++, but the shaders were in GLSL.</a:t>
            </a:r>
          </a:p>
          <a:p>
            <a:r>
              <a:rPr lang="en-US" dirty="0"/>
              <a:t>Easy to set up and use,</a:t>
            </a:r>
          </a:p>
          <a:p>
            <a:r>
              <a:rPr lang="en-US" dirty="0"/>
              <a:t>Gets slightly more complicated if you want to fully take advantage of all the 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271465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3. Memory allocation in kernels is tricky!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You can do 3F without having to use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600" dirty="0"/>
              <a:t>/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dirty="0"/>
              <a:t> within a kernel, and it is strongly recommended!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But just for your information, within device code you should use just the normal malloc and free functions, and not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cudaMalloc</a:t>
            </a:r>
            <a:r>
              <a:rPr lang="en-US" sz="2600" dirty="0"/>
              <a:t> and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cudaFree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25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Compile, debug, profile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2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7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</a:p>
          <a:p>
            <a:endParaRPr lang="en-US" dirty="0"/>
          </a:p>
          <a:p>
            <a:r>
              <a:rPr lang="en-US" dirty="0"/>
              <a:t>It only interprets and compiles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functions as CUDA syntax.</a:t>
            </a:r>
          </a:p>
          <a:p>
            <a:r>
              <a:rPr lang="en-US" dirty="0"/>
              <a:t>The rest is just C++.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2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Just a useful tool that usually comes with CUDA toolkit.</a:t>
            </a:r>
          </a:p>
          <a:p>
            <a:endParaRPr lang="en-US" dirty="0"/>
          </a:p>
          <a:p>
            <a:r>
              <a:rPr lang="en-US" dirty="0"/>
              <a:t>Shows you GPUs, processes using them, and statistics such as utilization, memory usage, and power usage.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1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NOT take its reported CUDA version for granted!</a:t>
            </a:r>
          </a:p>
          <a:p>
            <a:endParaRPr lang="en-US" dirty="0"/>
          </a:p>
          <a:p>
            <a:r>
              <a:rPr lang="en-US" dirty="0"/>
              <a:t>If you want to check the CUDA compiler version, do: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r>
              <a:rPr lang="en-US" dirty="0"/>
              <a:t>pip install fancy-</a:t>
            </a:r>
            <a:r>
              <a:rPr lang="en-US" dirty="0" err="1"/>
              <a:t>smi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just run 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/>
              <a:t>`!</a:t>
            </a:r>
          </a:p>
          <a:p>
            <a:endParaRPr lang="en-US" dirty="0"/>
          </a:p>
          <a:p>
            <a:r>
              <a:rPr lang="en-US" dirty="0"/>
              <a:t>It talks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nvidia-smi</a:t>
            </a:r>
            <a:r>
              <a:rPr lang="en-US" dirty="0"/>
              <a:t>` and gets GPU statistics in CSV, and pretty prints them.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Watch mode: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-r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Refresh every 1 second.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02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: Profile your CUDA code</a:t>
            </a:r>
          </a:p>
        </p:txBody>
      </p:sp>
      <p:pic>
        <p:nvPicPr>
          <p:cNvPr id="2050" name="Picture 2" descr="help make high-performance games with beautiful graphics">
            <a:extLst>
              <a:ext uri="{FF2B5EF4-FFF2-40B4-BE49-F238E27FC236}">
                <a16:creationId xmlns:a16="http://schemas.microsoft.com/office/drawing/2014/main" id="{93AE78B5-CF79-C20C-DF92-5F5D2722B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53" y="1825625"/>
            <a:ext cx="77054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02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NVIDIA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</a:t>
            </a:r>
          </a:p>
        </p:txBody>
      </p:sp>
    </p:spTree>
    <p:extLst>
      <p:ext uri="{BB962C8B-B14F-4D97-AF65-F5344CB8AC3E}">
        <p14:creationId xmlns:p14="http://schemas.microsoft.com/office/powerpoint/2010/main" val="2362999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46CF17-A856-C727-D48D-79FB34F12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Gives you free GPU access with the CUDA compiler, but your access is limited to 12 hours.</a:t>
            </a:r>
          </a:p>
          <a:p>
            <a:endParaRPr lang="en-US" dirty="0"/>
          </a:p>
          <a:p>
            <a:r>
              <a:rPr lang="en-US" dirty="0"/>
              <a:t>And it’s an </a:t>
            </a:r>
            <a:r>
              <a:rPr lang="en-US" dirty="0" err="1"/>
              <a:t>IPython</a:t>
            </a:r>
            <a:r>
              <a:rPr lang="en-US" dirty="0"/>
              <a:t> environment, meaning you have to get used to overriding it when you want to access the terminal.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44DBC6-696B-BCAD-7165-E78E14545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59019"/>
            <a:ext cx="6095999" cy="46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2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D9D-96D9-FFCB-6122-8CB77C82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TBA: Resources from UO / CIS research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948C-5998-C284-DD10-58C5A78B6A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A4205-302E-DF25-17BA-7661817D11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hello world kernel!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57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CUDA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</a:rPr>
              <a:t> Read triangles into device memory and allocate a device Image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80985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</a:rPr>
              <a:t>2. For every frame: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Set up camera,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Get lighting parameters based on camera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Run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Phong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shading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Transform coordinates from world space to device space (device being screen, not to be confused with GPU device)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Rasterize,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Copy image from device to host memory and save as PNM.</a:t>
            </a:r>
          </a:p>
          <a:p>
            <a:pPr lvl="2" algn="l"/>
            <a:r>
              <a:rPr lang="en-US" b="0" i="1" dirty="0">
                <a:solidFill>
                  <a:srgbClr val="24292F"/>
                </a:solidFill>
                <a:effectLst/>
              </a:rPr>
              <a:t>NOTE:</a:t>
            </a:r>
            <a:r>
              <a:rPr lang="en-US" b="0" i="0" dirty="0">
                <a:solidFill>
                  <a:srgbClr val="24292F"/>
                </a:solidFill>
                <a:effectLst/>
              </a:rPr>
              <a:t> Please make this a single function, because in order to measure rasterization speed, we will have to comment this out.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8404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the same old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ws_tris.txt</a:t>
            </a:r>
            <a:r>
              <a:rPr lang="en-US" dirty="0"/>
              <a:t> from 1E and 1F. </a:t>
            </a:r>
          </a:p>
          <a:p>
            <a:endParaRPr lang="en-US" dirty="0"/>
          </a:p>
          <a:p>
            <a:r>
              <a:rPr lang="en-US" dirty="0"/>
              <a:t>No change required to that file.</a:t>
            </a:r>
          </a:p>
          <a:p>
            <a:endParaRPr lang="en-US" dirty="0"/>
          </a:p>
          <a:p>
            <a:r>
              <a:rPr lang="en-US" dirty="0"/>
              <a:t>The reader function in the starter code was adapted slightly to read, and immediately write vertices to device memory.</a:t>
            </a:r>
          </a:p>
        </p:txBody>
      </p:sp>
    </p:spTree>
    <p:extLst>
      <p:ext uri="{BB962C8B-B14F-4D97-AF65-F5344CB8AC3E}">
        <p14:creationId xmlns:p14="http://schemas.microsoft.com/office/powerpoint/2010/main" val="20823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80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DAD2A-A7DF-A356-F31C-9DAE1EE7A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“core”,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 block </a:t>
            </a:r>
            <a:r>
              <a:rPr lang="en-US" dirty="0"/>
              <a:t>(a.k.a. block, compute thread array [</a:t>
            </a:r>
            <a:r>
              <a:rPr lang="en-US" dirty="0">
                <a:solidFill>
                  <a:srgbClr val="BE2F2D"/>
                </a:solidFill>
              </a:rPr>
              <a:t>CTA</a:t>
            </a:r>
            <a:r>
              <a:rPr lang="en-US" dirty="0"/>
              <a:t>]) is a group of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 that run in parallel.</a:t>
            </a:r>
          </a:p>
        </p:txBody>
      </p:sp>
    </p:spTree>
    <p:extLst>
      <p:ext uri="{BB962C8B-B14F-4D97-AF65-F5344CB8AC3E}">
        <p14:creationId xmlns:p14="http://schemas.microsoft.com/office/powerpoint/2010/main" val="69345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 (SM)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NVIDIA card has a specific number of SMs, </a:t>
            </a:r>
          </a:p>
          <a:p>
            <a:endParaRPr lang="en-US" dirty="0"/>
          </a:p>
          <a:p>
            <a:r>
              <a:rPr lang="en-US" dirty="0"/>
              <a:t>Each SM can run one or more thread blocks (subject to resources requested),</a:t>
            </a:r>
          </a:p>
          <a:p>
            <a:endParaRPr lang="en-US" dirty="0"/>
          </a:p>
          <a:p>
            <a:r>
              <a:rPr lang="en-US" dirty="0"/>
              <a:t>(thread blocks are limited to one SM).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5EC349-6452-51D4-AFD5-26415EF69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2817" y="92855"/>
            <a:ext cx="3411606" cy="58197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FA349-C009-0699-071E-CC4347193183}"/>
              </a:ext>
            </a:extLst>
          </p:cNvPr>
          <p:cNvSpPr txBox="1"/>
          <p:nvPr/>
        </p:nvSpPr>
        <p:spPr>
          <a:xfrm>
            <a:off x="8567510" y="5946130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40717218"/>
      </p:ext>
    </p:extLst>
  </p:cSld>
  <p:clrMapOvr>
    <a:masterClrMapping/>
  </p:clrMapOvr>
</p:sld>
</file>

<file path=ppt/theme/theme1.xml><?xml version="1.0" encoding="utf-8"?>
<a:theme xmlns:a="http://schemas.openxmlformats.org/drawingml/2006/main" name="AlisThemeFu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Full" id="{99A13AF0-5DFD-9C40-96A0-A4B6DB2C4E8B}" vid="{A5F5EDA0-9364-B447-8289-55525AB1AEEC}"/>
    </a:ext>
  </a:extLst>
</a:theme>
</file>

<file path=ppt/theme/theme2.xml><?xml version="1.0" encoding="utf-8"?>
<a:theme xmlns:a="http://schemas.openxmlformats.org/drawingml/2006/main" name="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3.xml><?xml version="1.0" encoding="utf-8"?>
<a:theme xmlns:a="http://schemas.openxmlformats.org/drawingml/2006/main" name="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AlisThemeFull</Template>
  <TotalTime>25835</TotalTime>
  <Words>3224</Words>
  <Application>Microsoft Macintosh PowerPoint</Application>
  <PresentationFormat>Widescreen</PresentationFormat>
  <Paragraphs>452</Paragraphs>
  <Slides>78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Cambria Math</vt:lpstr>
      <vt:lpstr>Consolas</vt:lpstr>
      <vt:lpstr>Varta</vt:lpstr>
      <vt:lpstr>Wingdings</vt:lpstr>
      <vt:lpstr>AlisThemeFull</vt:lpstr>
      <vt:lpstr>Green</vt:lpstr>
      <vt:lpstr>Purple</vt:lpstr>
      <vt:lpstr>Black</vt:lpstr>
      <vt:lpstr>NVIDIA GPUs and the CUDA Programming Model</vt:lpstr>
      <vt:lpstr>Outline</vt:lpstr>
      <vt:lpstr>Compute Unified Device Architecture (CUDA)</vt:lpstr>
      <vt:lpstr>NVIDIA from 1993-2006</vt:lpstr>
      <vt:lpstr>CUDA: One of the first APIs enabling GPGPUs</vt:lpstr>
      <vt:lpstr>CUDA</vt:lpstr>
      <vt:lpstr>CUDA Programming Model</vt:lpstr>
      <vt:lpstr>CUDA Programming Model</vt:lpstr>
      <vt:lpstr>Streaming Multiprocessor (SM)</vt:lpstr>
      <vt:lpstr>CUDA Cores</vt:lpstr>
      <vt:lpstr>Even more parallelization!</vt:lpstr>
      <vt:lpstr>Question: Which GPU would you pick?</vt:lpstr>
      <vt:lpstr>Question: Which GPU would you pick?</vt:lpstr>
      <vt:lpstr>Question: Which GPU would you pick?</vt:lpstr>
      <vt:lpstr>Specialized cores</vt:lpstr>
      <vt:lpstr>Ray Tracing Cores</vt:lpstr>
      <vt:lpstr>In AI and Machine Learning</vt:lpstr>
      <vt:lpstr>Tensor Cores</vt:lpstr>
      <vt:lpstr>Off topic: how much that can matter</vt:lpstr>
      <vt:lpstr>CUDA Programming Model</vt:lpstr>
      <vt:lpstr>Heterogeneous Computing</vt:lpstr>
      <vt:lpstr>Steps</vt:lpstr>
      <vt:lpstr>Recall: Shader programs</vt:lpstr>
      <vt:lpstr>Recall: 2A Fragment Shader</vt:lpstr>
      <vt:lpstr>Recall: 2A Vertex Shader</vt:lpstr>
      <vt:lpstr>Compute kernels</vt:lpstr>
      <vt:lpstr>Compute kernels</vt:lpstr>
      <vt:lpstr>Example</vt:lpstr>
      <vt:lpstr>Example</vt:lpstr>
      <vt:lpstr>Example</vt:lpstr>
      <vt:lpstr>These instructions can be repeated</vt:lpstr>
      <vt:lpstr>Question: why aren’t we breaking the last for loop?</vt:lpstr>
      <vt:lpstr>Race condition</vt:lpstr>
      <vt:lpstr>How are race conditions handled?</vt:lpstr>
      <vt:lpstr>Threads</vt:lpstr>
      <vt:lpstr>Warps</vt:lpstr>
      <vt:lpstr>Warps</vt:lpstr>
      <vt:lpstr>Thread blocks</vt:lpstr>
      <vt:lpstr>Thread blocks</vt:lpstr>
      <vt:lpstr>Thread blocks</vt:lpstr>
      <vt:lpstr>Why would we need synchronization? Doesn’t that affect parallelism?</vt:lpstr>
      <vt:lpstr>Why would we need synchronization? Doesn’t that affect parallelism?</vt:lpstr>
      <vt:lpstr>Why would we need synchronization? Doesn’t that affect parallelism?</vt:lpstr>
      <vt:lpstr>Grids</vt:lpstr>
      <vt:lpstr>Clusters (New in the Hopper architecture)</vt:lpstr>
      <vt:lpstr>Memory hierarchy</vt:lpstr>
      <vt:lpstr>Typical kernel structure</vt:lpstr>
      <vt:lpstr>Writing kernels</vt:lpstr>
      <vt:lpstr>Writing device functions</vt:lpstr>
      <vt:lpstr>Configuring kernels</vt:lpstr>
      <vt:lpstr>Naive configuration</vt:lpstr>
      <vt:lpstr>“Go-to” configuration</vt:lpstr>
      <vt:lpstr>Why not always do the 1024 threads?</vt:lpstr>
      <vt:lpstr>Okay, let’s launch our kernel</vt:lpstr>
      <vt:lpstr>That’s it!</vt:lpstr>
      <vt:lpstr>One other cool thing about CUDA</vt:lpstr>
      <vt:lpstr>Notes</vt:lpstr>
      <vt:lpstr>Notes</vt:lpstr>
      <vt:lpstr>Notes</vt:lpstr>
      <vt:lpstr>Notes</vt:lpstr>
      <vt:lpstr>Compile, debug, profile</vt:lpstr>
      <vt:lpstr>NVCC: CUDA Compiler</vt:lpstr>
      <vt:lpstr>NVCC: CUDA Compiler</vt:lpstr>
      <vt:lpstr>NVIDIA-SMI: monitor GPU usage</vt:lpstr>
      <vt:lpstr>NVIDIA-SMI: monitor GPU usage</vt:lpstr>
      <vt:lpstr>Advertisement: try my SMI interface</vt:lpstr>
      <vt:lpstr>Advertisement: try my SMI interface</vt:lpstr>
      <vt:lpstr>Nsight: Profile your CUDA code</vt:lpstr>
      <vt:lpstr>Where do I get NVIDIA GPUs?</vt:lpstr>
      <vt:lpstr>Google Colab?</vt:lpstr>
      <vt:lpstr>TBA: Resources from UO / CIS research groups?</vt:lpstr>
      <vt:lpstr>Let’s write a hello world kernel!</vt:lpstr>
      <vt:lpstr>Project 3F: CUDA</vt:lpstr>
      <vt:lpstr>Project 3F: Redo 1F in CUDA!</vt:lpstr>
      <vt:lpstr>Project 3F: Redo 1F in CUDA!</vt:lpstr>
      <vt:lpstr>Data</vt:lpstr>
      <vt:lpstr>Starter Code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GPUs and the CUDA Programming Model</dc:title>
  <dc:creator>Ali Hassani</dc:creator>
  <cp:lastModifiedBy>Ali Hassani</cp:lastModifiedBy>
  <cp:revision>155</cp:revision>
  <dcterms:created xsi:type="dcterms:W3CDTF">2023-02-10T18:41:22Z</dcterms:created>
  <dcterms:modified xsi:type="dcterms:W3CDTF">2023-03-07T07:24:41Z</dcterms:modified>
</cp:coreProperties>
</file>